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A131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414" autoAdjust="0"/>
  </p:normalViewPr>
  <p:slideViewPr>
    <p:cSldViewPr>
      <p:cViewPr varScale="1">
        <p:scale>
          <a:sx n="102" d="100"/>
          <a:sy n="102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A5ED5F-0F7C-4C2E-9031-93DAC56FBFB0}" type="datetimeFigureOut">
              <a:rPr lang="cs-CZ" smtClean="0"/>
              <a:pPr/>
              <a:t>20.1.2013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D7EA38-FC4B-4C24-865D-1E4B5992D4A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didahry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-  matematika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8219256" cy="48463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       Katalog </a:t>
            </a:r>
            <a:r>
              <a:rPr lang="cs-CZ" b="1" dirty="0" smtClean="0"/>
              <a:t>didaktických her pro 1. st. ZŠ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                               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                                    Mgr</a:t>
            </a:r>
            <a:r>
              <a:rPr lang="cs-CZ" b="1" dirty="0" smtClean="0"/>
              <a:t>. Jana </a:t>
            </a:r>
            <a:r>
              <a:rPr lang="cs-CZ" b="1" dirty="0" err="1" smtClean="0"/>
              <a:t>Pacinová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</a:t>
            </a:r>
            <a:r>
              <a:rPr lang="cs-CZ" b="1" dirty="0" smtClean="0"/>
              <a:t>                                                       </a:t>
            </a:r>
            <a:r>
              <a:rPr lang="cs-CZ" sz="1400" b="1" dirty="0" smtClean="0"/>
              <a:t>20. 1.  2013</a:t>
            </a:r>
            <a:endParaRPr lang="cs-CZ" sz="1400" dirty="0" smtClean="0"/>
          </a:p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58868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16.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 Magické čtverce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Učitel vypráví dětem o čtvercích, o nichž lidé věřili, že je mohou ochránit před nehodami,</a:t>
            </a:r>
          </a:p>
          <a:p>
            <a:pPr>
              <a:buNone/>
            </a:pPr>
            <a:r>
              <a:rPr lang="cs-CZ" sz="1600" dirty="0" smtClean="0"/>
              <a:t>nemocemi, úrazy. Byly to totiž čtverce magické, tj</a:t>
            </a:r>
            <a:r>
              <a:rPr lang="cs-CZ" sz="1600" dirty="0" smtClean="0"/>
              <a:t>. </a:t>
            </a:r>
            <a:r>
              <a:rPr lang="cs-CZ" sz="1600" dirty="0" smtClean="0"/>
              <a:t>takové, že ve všech řádcích, sloupcích</a:t>
            </a:r>
          </a:p>
          <a:p>
            <a:pPr>
              <a:buNone/>
            </a:pPr>
            <a:r>
              <a:rPr lang="cs-CZ" sz="1600" dirty="0" smtClean="0"/>
              <a:t>i v obou úhlopříčkách vychází vždy stejný součet. Lidé je nosili vyryté do různých talismanů</a:t>
            </a:r>
          </a:p>
          <a:p>
            <a:pPr>
              <a:buNone/>
            </a:pPr>
            <a:r>
              <a:rPr lang="cs-CZ" sz="1600" dirty="0" smtClean="0"/>
              <a:t>pro štěstí, na lodích je zavěšovali na ochranu proti vlnám. Viděli v nich symbol kosmických sil.</a:t>
            </a:r>
          </a:p>
          <a:p>
            <a:pPr>
              <a:buNone/>
            </a:pPr>
            <a:r>
              <a:rPr lang="cs-CZ" sz="1600" dirty="0" smtClean="0"/>
              <a:t>První takový čtverec je znám z Číny z doby 4 000 let př. n. l..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Návod učiteli pro vytvoření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schémat: číslo uprostřed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musí být třetinou zamýšleného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         magického součtu.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</p:txBody>
      </p:sp>
      <p:graphicFrame>
        <p:nvGraphicFramePr>
          <p:cNvPr id="36" name="Tabulka 35"/>
          <p:cNvGraphicFramePr>
            <a:graphicFrameLocks noGrp="1"/>
          </p:cNvGraphicFramePr>
          <p:nvPr/>
        </p:nvGraphicFramePr>
        <p:xfrm>
          <a:off x="899593" y="2996952"/>
          <a:ext cx="180019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/>
                <a:gridCol w="600066"/>
                <a:gridCol w="60006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ulka 37"/>
          <p:cNvGraphicFramePr>
            <a:graphicFrameLocks noGrp="1"/>
          </p:cNvGraphicFramePr>
          <p:nvPr/>
        </p:nvGraphicFramePr>
        <p:xfrm>
          <a:off x="899592" y="4797152"/>
          <a:ext cx="1751856" cy="158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52"/>
                <a:gridCol w="583952"/>
                <a:gridCol w="583952"/>
              </a:tblGrid>
              <a:tr h="528059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ulka 39"/>
          <p:cNvGraphicFramePr>
            <a:graphicFrameLocks noGrp="1"/>
          </p:cNvGraphicFramePr>
          <p:nvPr/>
        </p:nvGraphicFramePr>
        <p:xfrm>
          <a:off x="3995935" y="4869160"/>
          <a:ext cx="1656186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62"/>
                <a:gridCol w="552062"/>
                <a:gridCol w="552062"/>
              </a:tblGrid>
              <a:tr h="50636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/>
                </a:tc>
              </a:tr>
              <a:tr h="49943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  <a:tr h="50636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ulka 42"/>
          <p:cNvGraphicFramePr>
            <a:graphicFrameLocks noGrp="1"/>
          </p:cNvGraphicFramePr>
          <p:nvPr/>
        </p:nvGraphicFramePr>
        <p:xfrm>
          <a:off x="3995936" y="2996951"/>
          <a:ext cx="1656183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61"/>
                <a:gridCol w="552061"/>
                <a:gridCol w="55206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496944" cy="948720"/>
          </a:xfrm>
          <a:solidFill>
            <a:srgbClr val="FFFF00"/>
          </a:solidFill>
        </p:spPr>
        <p:txBody>
          <a:bodyPr/>
          <a:lstStyle/>
          <a:p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17.                              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Matematické loto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9416"/>
            <a:ext cx="8424936" cy="48463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Při matematickém lotu jde o pokrývání dané tabulky kartičkami. Na každé je zapsána nějaká úloha, násobilkový spoj, sčítání apod. Žák úlohu </a:t>
            </a:r>
            <a:r>
              <a:rPr lang="cs-CZ" sz="1800" dirty="0" smtClean="0"/>
              <a:t>vyřeší. Potom </a:t>
            </a:r>
            <a:r>
              <a:rPr lang="cs-CZ" sz="1800" dirty="0" smtClean="0"/>
              <a:t>kartičku otočí a položí do protější tabulky na políčko vyznačené týmž číslem jako je získaný výsledek. Zadní strana kartiček pak vytvoří celistvý obrázek, schéma, linii a právě jeho složení je pro dítě cílem, odměnou za vloženou práci. Každé číslo se může v tabulce vyskytovat jen jednou. Na kartičkách tedy neumístíme úlohy s týmž řešením.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43608" y="4509120"/>
          <a:ext cx="273630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1"/>
                <a:gridCol w="912101"/>
                <a:gridCol w="9121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</a:t>
                      </a:r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644008" y="4365104"/>
            <a:ext cx="914400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3 . 9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16016" y="5661248"/>
            <a:ext cx="914400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7 . 7</a:t>
            </a:r>
            <a:endParaRPr lang="cs-CZ" dirty="0"/>
          </a:p>
        </p:txBody>
      </p:sp>
      <p:cxnSp>
        <p:nvCxnSpPr>
          <p:cNvPr id="8" name="Přímá spojovací šipka 7"/>
          <p:cNvCxnSpPr>
            <a:stCxn id="5" idx="1"/>
          </p:cNvCxnSpPr>
          <p:nvPr/>
        </p:nvCxnSpPr>
        <p:spPr>
          <a:xfrm flipH="1">
            <a:off x="3779912" y="4642284"/>
            <a:ext cx="864096" cy="15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6" idx="1"/>
          </p:cNvCxnSpPr>
          <p:nvPr/>
        </p:nvCxnSpPr>
        <p:spPr>
          <a:xfrm flipH="1" flipV="1">
            <a:off x="2627784" y="5301208"/>
            <a:ext cx="2088232" cy="63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73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18.             </a:t>
            </a:r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Matematický vetřelec</a:t>
            </a: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Mezi uvedenými čísly v políčkách tabulky je ukryt matematický</a:t>
            </a:r>
          </a:p>
          <a:p>
            <a:pPr>
              <a:buNone/>
            </a:pPr>
            <a:r>
              <a:rPr lang="cs-CZ" sz="1800" dirty="0" smtClean="0"/>
              <a:t>vetřelec, to je číslo, které mezi ostatní z jistých důvodů nepatří.</a:t>
            </a:r>
          </a:p>
          <a:p>
            <a:pPr>
              <a:buNone/>
            </a:pPr>
            <a:r>
              <a:rPr lang="cs-CZ" sz="1800" dirty="0" smtClean="0"/>
              <a:t>Úkolem žáků je zjistit, které je to číslo a proč tam nepatří.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691680" y="2492896"/>
          <a:ext cx="525658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4"/>
                <a:gridCol w="1752194"/>
                <a:gridCol w="1752194"/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40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64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56</a:t>
                      </a:r>
                      <a:endParaRPr lang="cs-CZ" sz="32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32</a:t>
                      </a:r>
                      <a:endParaRPr lang="cs-CZ" sz="3200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72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/>
                    </a:p>
                    <a:p>
                      <a:pPr algn="ctr"/>
                      <a:r>
                        <a:rPr lang="cs-CZ" sz="3200" dirty="0" smtClean="0"/>
                        <a:t>16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588680"/>
          </a:xfrm>
          <a:solidFill>
            <a:srgbClr val="FFFF00"/>
          </a:solidFill>
        </p:spPr>
        <p:txBody>
          <a:bodyPr/>
          <a:lstStyle/>
          <a:p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19.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Štafetový běh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4724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Na tabuli vyznačíme dráhy jednotlivých štafet. Připravíme jich tolik, kolik je</a:t>
            </a:r>
          </a:p>
          <a:p>
            <a:pPr>
              <a:buNone/>
            </a:pPr>
            <a:r>
              <a:rPr lang="cs-CZ" sz="1800" dirty="0" smtClean="0"/>
              <a:t>družstev. Délku dráhy přizpůsobíme počtu členů soutěžících skupin. Do</a:t>
            </a:r>
          </a:p>
          <a:p>
            <a:pPr>
              <a:buNone/>
            </a:pPr>
            <a:r>
              <a:rPr lang="cs-CZ" sz="1800" dirty="0" smtClean="0"/>
              <a:t>startovních kruhů zapíšeme čísla, do dalších postupně uvedeme operaci s</a:t>
            </a:r>
          </a:p>
          <a:p>
            <a:pPr>
              <a:buNone/>
            </a:pPr>
            <a:r>
              <a:rPr lang="cs-CZ" sz="1800" dirty="0" smtClean="0"/>
              <a:t>příslušným operandem, poslední zůstane prázdný pro zapsání konečného</a:t>
            </a:r>
          </a:p>
          <a:p>
            <a:pPr>
              <a:buNone/>
            </a:pPr>
            <a:r>
              <a:rPr lang="cs-CZ" sz="1800" dirty="0" smtClean="0"/>
              <a:t>výsledku. První žák vystartuje, tj. vypočítá uvedený spoj a předá štafetový</a:t>
            </a:r>
          </a:p>
          <a:p>
            <a:pPr>
              <a:buNone/>
            </a:pPr>
            <a:r>
              <a:rPr lang="cs-CZ" sz="1800" dirty="0" smtClean="0"/>
              <a:t>kolík – výsledek dalšímu. Vítězí družstvo, které bezchybně a nejdříve</a:t>
            </a:r>
          </a:p>
          <a:p>
            <a:pPr>
              <a:buNone/>
            </a:pPr>
            <a:r>
              <a:rPr lang="cs-CZ" sz="1800" dirty="0" smtClean="0"/>
              <a:t>proběhlo trať.</a:t>
            </a:r>
            <a:endParaRPr lang="cs-CZ" sz="1800" dirty="0"/>
          </a:p>
        </p:txBody>
      </p:sp>
      <p:sp>
        <p:nvSpPr>
          <p:cNvPr id="4" name="Elipsa 3"/>
          <p:cNvSpPr/>
          <p:nvPr/>
        </p:nvSpPr>
        <p:spPr>
          <a:xfrm>
            <a:off x="1763688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: 4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539552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24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539552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1691680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: 3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2987824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: 3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2987824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 6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4283968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 9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4211960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: 9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5508104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: 6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5508104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 4</a:t>
            </a:r>
            <a:endParaRPr lang="cs-CZ" dirty="0"/>
          </a:p>
        </p:txBody>
      </p:sp>
      <p:sp>
        <p:nvSpPr>
          <p:cNvPr id="14" name="Elipsa 13"/>
          <p:cNvSpPr/>
          <p:nvPr/>
        </p:nvSpPr>
        <p:spPr>
          <a:xfrm>
            <a:off x="6660232" y="472514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732240" y="5805264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šipka 16"/>
          <p:cNvCxnSpPr>
            <a:stCxn id="5" idx="6"/>
            <a:endCxn id="4" idx="2"/>
          </p:cNvCxnSpPr>
          <p:nvPr/>
        </p:nvCxnSpPr>
        <p:spPr>
          <a:xfrm>
            <a:off x="1237928" y="5049180"/>
            <a:ext cx="52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4" idx="6"/>
            <a:endCxn id="8" idx="2"/>
          </p:cNvCxnSpPr>
          <p:nvPr/>
        </p:nvCxnSpPr>
        <p:spPr>
          <a:xfrm>
            <a:off x="2462064" y="5049180"/>
            <a:ext cx="52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8" idx="6"/>
            <a:endCxn id="10" idx="2"/>
          </p:cNvCxnSpPr>
          <p:nvPr/>
        </p:nvCxnSpPr>
        <p:spPr>
          <a:xfrm>
            <a:off x="3686200" y="5049180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0" idx="6"/>
            <a:endCxn id="12" idx="2"/>
          </p:cNvCxnSpPr>
          <p:nvPr/>
        </p:nvCxnSpPr>
        <p:spPr>
          <a:xfrm>
            <a:off x="4982344" y="5049180"/>
            <a:ext cx="52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12" idx="6"/>
            <a:endCxn id="14" idx="2"/>
          </p:cNvCxnSpPr>
          <p:nvPr/>
        </p:nvCxnSpPr>
        <p:spPr>
          <a:xfrm>
            <a:off x="6206480" y="5049180"/>
            <a:ext cx="453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6" idx="6"/>
            <a:endCxn id="7" idx="2"/>
          </p:cNvCxnSpPr>
          <p:nvPr/>
        </p:nvCxnSpPr>
        <p:spPr>
          <a:xfrm>
            <a:off x="1237928" y="6129300"/>
            <a:ext cx="453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7" idx="6"/>
            <a:endCxn id="9" idx="2"/>
          </p:cNvCxnSpPr>
          <p:nvPr/>
        </p:nvCxnSpPr>
        <p:spPr>
          <a:xfrm>
            <a:off x="2390056" y="6129300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9" idx="6"/>
            <a:endCxn id="11" idx="2"/>
          </p:cNvCxnSpPr>
          <p:nvPr/>
        </p:nvCxnSpPr>
        <p:spPr>
          <a:xfrm>
            <a:off x="3686200" y="6129300"/>
            <a:ext cx="52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>
            <a:stCxn id="11" idx="6"/>
            <a:endCxn id="13" idx="2"/>
          </p:cNvCxnSpPr>
          <p:nvPr/>
        </p:nvCxnSpPr>
        <p:spPr>
          <a:xfrm>
            <a:off x="4910336" y="6129300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13" idx="6"/>
            <a:endCxn id="15" idx="2"/>
          </p:cNvCxnSpPr>
          <p:nvPr/>
        </p:nvCxnSpPr>
        <p:spPr>
          <a:xfrm>
            <a:off x="6206480" y="6129300"/>
            <a:ext cx="52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4446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20.                   domečky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6190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Dětem vypravujeme, že spolu začala bydlet 2 čísla, např. 9 a 6.</a:t>
            </a:r>
          </a:p>
          <a:p>
            <a:pPr>
              <a:buNone/>
            </a:pPr>
            <a:r>
              <a:rPr lang="cs-CZ" sz="2000" dirty="0" smtClean="0"/>
              <a:t>Zakreslíme je do schématu. Po čase se v jejich domečku na půdě</a:t>
            </a:r>
          </a:p>
          <a:p>
            <a:pPr>
              <a:buNone/>
            </a:pPr>
            <a:r>
              <a:rPr lang="cs-CZ" sz="2000" dirty="0" smtClean="0"/>
              <a:t>zabydlel jejich součet a ve sklepě rozdíl. Součet a rozdíl si však</a:t>
            </a:r>
          </a:p>
          <a:p>
            <a:pPr>
              <a:buNone/>
            </a:pPr>
            <a:r>
              <a:rPr lang="cs-CZ" sz="2000" dirty="0" smtClean="0"/>
              <a:t>časem postaví svůj domek. Za čas se na půdě usídlil zase jejich</a:t>
            </a:r>
          </a:p>
          <a:p>
            <a:pPr>
              <a:buNone/>
            </a:pPr>
            <a:r>
              <a:rPr lang="cs-CZ" sz="2000" dirty="0" smtClean="0"/>
              <a:t>součet a rozdíl. A tak to šlo pořád dál. Děti mohou soutěžit, kdo</a:t>
            </a:r>
          </a:p>
          <a:p>
            <a:pPr>
              <a:buNone/>
            </a:pPr>
            <a:r>
              <a:rPr lang="cs-CZ" sz="2000" dirty="0" smtClean="0"/>
              <a:t>zabydlí více domečků. Mohou však i vypozorovat určité pravidelnosti. </a:t>
            </a:r>
            <a:endParaRPr lang="cs-CZ" sz="2000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1691680" y="321297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63688" y="4149080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67744" y="4149080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763688" y="5085184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Rovnoramenný trojúhelník 7"/>
          <p:cNvSpPr/>
          <p:nvPr/>
        </p:nvSpPr>
        <p:spPr>
          <a:xfrm>
            <a:off x="3779912" y="321297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9" name="Rovnoramenný trojúhelník 8"/>
          <p:cNvSpPr/>
          <p:nvPr/>
        </p:nvSpPr>
        <p:spPr>
          <a:xfrm>
            <a:off x="5868144" y="314096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444208" y="4077072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940152" y="4077072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355976" y="4149080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851920" y="4149080"/>
            <a:ext cx="432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851920" y="5085184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940152" y="5013176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63272" cy="588680"/>
          </a:xfrm>
          <a:solidFill>
            <a:srgbClr val="FFFF00"/>
          </a:solidFill>
        </p:spPr>
        <p:txBody>
          <a:bodyPr/>
          <a:lstStyle/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21.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           knížka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89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Hra pro jednotlivce i celou třídu.</a:t>
            </a:r>
          </a:p>
          <a:p>
            <a:pPr>
              <a:buNone/>
            </a:pPr>
            <a:r>
              <a:rPr lang="cs-CZ" sz="2000" dirty="0" smtClean="0"/>
              <a:t>Potřebujeme všichni stejnou knihu.</a:t>
            </a:r>
          </a:p>
          <a:p>
            <a:pPr>
              <a:buNone/>
            </a:pPr>
            <a:r>
              <a:rPr lang="cs-CZ" sz="2000" dirty="0" smtClean="0"/>
              <a:t>Vezmi si knížku, otevři ji a zapiš čísla obou stran. Urči jejich</a:t>
            </a:r>
          </a:p>
          <a:p>
            <a:pPr>
              <a:buNone/>
            </a:pPr>
            <a:r>
              <a:rPr lang="cs-CZ" sz="2000" dirty="0" smtClean="0"/>
              <a:t>součet.</a:t>
            </a:r>
          </a:p>
          <a:p>
            <a:pPr>
              <a:buNone/>
            </a:pPr>
            <a:r>
              <a:rPr lang="cs-CZ" sz="2000" dirty="0" smtClean="0"/>
              <a:t>Porovnejte součty ve třídě.</a:t>
            </a:r>
          </a:p>
          <a:p>
            <a:pPr>
              <a:buNone/>
            </a:pPr>
            <a:r>
              <a:rPr lang="cs-CZ" sz="2000" dirty="0" smtClean="0"/>
              <a:t>Hledejte odpovědi: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Je možné, aby byly dva součty stejné?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Může být součet lichý?</a:t>
            </a:r>
          </a:p>
          <a:p>
            <a:pPr marL="457200" indent="-457200">
              <a:buNone/>
            </a:pPr>
            <a:r>
              <a:rPr lang="cs-CZ" sz="2000" dirty="0" smtClean="0"/>
              <a:t>Sčítejte za sebou tolik čísel stran (od místa, kde jste knihu</a:t>
            </a:r>
          </a:p>
          <a:p>
            <a:pPr marL="457200" indent="-457200">
              <a:buNone/>
            </a:pPr>
            <a:r>
              <a:rPr lang="cs-CZ" sz="2000" dirty="0" smtClean="0"/>
              <a:t>otevřeli), dokud nebude výsledek lichý. Vyhrává z prvních</a:t>
            </a:r>
          </a:p>
          <a:p>
            <a:pPr marL="457200" indent="-457200">
              <a:buNone/>
            </a:pPr>
            <a:r>
              <a:rPr lang="cs-CZ" sz="2000" dirty="0" smtClean="0"/>
              <a:t>pěti ten, kdo má správný výsledek a současně největší</a:t>
            </a:r>
          </a:p>
          <a:p>
            <a:pPr marL="457200" indent="-457200">
              <a:buNone/>
            </a:pPr>
            <a:r>
              <a:rPr lang="cs-CZ" sz="2000" dirty="0" smtClean="0"/>
              <a:t>výsledek.</a:t>
            </a:r>
            <a:endParaRPr lang="cs-CZ" sz="2000" dirty="0"/>
          </a:p>
        </p:txBody>
      </p:sp>
      <p:pic>
        <p:nvPicPr>
          <p:cNvPr id="1026" name="Picture 2" descr="C:\Documents and Settings\Jana\Local Settings\Temporary Internet Files\Content.IE5\GR19I2YQ\MM90039571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700" y="2953824"/>
            <a:ext cx="1030684" cy="90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Použitá   literatura:</a:t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Michaela </a:t>
            </a:r>
            <a:r>
              <a:rPr lang="cs-CZ" sz="1600" dirty="0" err="1" smtClean="0"/>
              <a:t>Kaslová</a:t>
            </a:r>
            <a:r>
              <a:rPr lang="cs-CZ" sz="1600" dirty="0" smtClean="0"/>
              <a:t> – Sbírka úloh z matematiky</a:t>
            </a:r>
          </a:p>
          <a:p>
            <a:pPr>
              <a:buNone/>
            </a:pPr>
            <a:r>
              <a:rPr lang="cs-CZ" sz="1600" dirty="0" smtClean="0"/>
              <a:t>Eva Krejčová – </a:t>
            </a:r>
            <a:r>
              <a:rPr lang="cs-CZ" sz="1600" dirty="0" err="1" smtClean="0"/>
              <a:t>Inspiromat</a:t>
            </a:r>
            <a:r>
              <a:rPr lang="cs-CZ" sz="1600" dirty="0" smtClean="0"/>
              <a:t> matematických her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26049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  1.                                        Pavučina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>děti  sedí  v  kruhu  a  Učitel  zadává  dětem  příklady.  Jeden žák drží klubko v ruce. když  správně  vypočítá  příklad</a:t>
            </a:r>
            <a:r>
              <a:rPr lang="cs-CZ" sz="1800" dirty="0" smtClean="0">
                <a:solidFill>
                  <a:srgbClr val="002060"/>
                </a:solidFill>
              </a:rPr>
              <a:t>, pošle  </a:t>
            </a:r>
            <a:r>
              <a:rPr lang="cs-CZ" sz="1800" dirty="0" smtClean="0">
                <a:solidFill>
                  <a:srgbClr val="002060"/>
                </a:solidFill>
              </a:rPr>
              <a:t>klubíčko  kamarádovi. Konec vlny nesmí pustit z rukou. Děti  se  snaží  klubko  posílat  tak, aby  vznikla pavučina. Všichni  žáci  se  musí  během  hry  vystřídat .tato hra prohlubuje mezi dětmi přátelství</a:t>
            </a:r>
            <a:r>
              <a:rPr lang="cs-CZ" sz="1800" dirty="0" smtClean="0">
                <a:solidFill>
                  <a:srgbClr val="002060"/>
                </a:solidFill>
              </a:rPr>
              <a:t>, učí </a:t>
            </a:r>
            <a:r>
              <a:rPr lang="cs-CZ" sz="1800" dirty="0" smtClean="0">
                <a:solidFill>
                  <a:srgbClr val="002060"/>
                </a:solidFill>
              </a:rPr>
              <a:t>děti spolupracovat a vzájemně si pomáhat.</a:t>
            </a:r>
            <a:endParaRPr lang="cs-CZ" sz="1800" dirty="0">
              <a:solidFill>
                <a:srgbClr val="002060"/>
              </a:solidFill>
            </a:endParaRPr>
          </a:p>
        </p:txBody>
      </p:sp>
      <p:pic>
        <p:nvPicPr>
          <p:cNvPr id="6" name="Zástupný symbol pro obsah 5" descr="DOD - Pavuč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98" t="23973" r="3789" b="5135"/>
          <a:stretch>
            <a:fillRect/>
          </a:stretch>
        </p:blipFill>
        <p:spPr>
          <a:xfrm>
            <a:off x="2051720" y="3068960"/>
            <a:ext cx="5256584" cy="3024336"/>
          </a:xfrm>
        </p:spPr>
      </p:pic>
      <p:pic>
        <p:nvPicPr>
          <p:cNvPr id="1026" name="Picture 2" descr="C:\Documents and Settings\Jana\Local Settings\Temporary Internet Files\Content.IE5\44ZHOOOB\MC9004077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73216"/>
            <a:ext cx="914400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2241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Zakázané číslo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Děti počítají společně nahlas od 1 do 10 a nazpět od 10 do 1. Při vyslovení každého čísla tlesknou nebo ťuknou tužkou do stolu. Když číselnou řadu dobře zvládnou, určíme jedno číslo, které se nesmí vyslovit; místo něho tlesknou nebo klepnou. Kdo zakázané číslo řekne nebo zapomene tlesknout, vypadá ze hry.</a:t>
            </a:r>
            <a:b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392488" cy="525658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   4. Početní hodiny</a:t>
            </a:r>
          </a:p>
          <a:p>
            <a:pPr>
              <a:buNone/>
            </a:pPr>
            <a:r>
              <a:rPr lang="cs-CZ" sz="1400" b="1" dirty="0" smtClean="0"/>
              <a:t>    </a:t>
            </a:r>
            <a:r>
              <a:rPr lang="cs-CZ" sz="1400" b="1" dirty="0" smtClean="0"/>
              <a:t> Větší </a:t>
            </a:r>
            <a:r>
              <a:rPr lang="cs-CZ" sz="1400" b="1" dirty="0" smtClean="0"/>
              <a:t>papírový model hodinového ciferníku připevníme na magnetickou tabuli. Uprostřed místo ručiček umístíme kartu s vyznačenou početní operací a číslem. </a:t>
            </a:r>
          </a:p>
          <a:p>
            <a:pPr>
              <a:buNone/>
            </a:pPr>
            <a:r>
              <a:rPr lang="cs-CZ" sz="1400" b="1" dirty="0" smtClean="0"/>
              <a:t>    </a:t>
            </a:r>
            <a:r>
              <a:rPr lang="cs-CZ" sz="1400" b="1" dirty="0" smtClean="0"/>
              <a:t> Učitel </a:t>
            </a:r>
            <a:r>
              <a:rPr lang="cs-CZ" sz="1400" b="1" dirty="0" smtClean="0"/>
              <a:t>ukazuje různá čísla ciferníku a žáci k nim </a:t>
            </a:r>
            <a:r>
              <a:rPr lang="cs-CZ" sz="1400" b="1" dirty="0" smtClean="0"/>
              <a:t>připočítají </a:t>
            </a:r>
            <a:r>
              <a:rPr lang="cs-CZ" sz="1400" b="1" dirty="0" smtClean="0"/>
              <a:t>(od nich odčítají) číslo ve středu.</a:t>
            </a:r>
          </a:p>
          <a:p>
            <a:pPr>
              <a:buNone/>
            </a:pPr>
            <a:endParaRPr lang="cs-CZ" sz="16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744416" cy="525658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3.Korálky </a:t>
            </a:r>
          </a:p>
          <a:p>
            <a:pPr>
              <a:buNone/>
            </a:pPr>
            <a:r>
              <a:rPr lang="cs-CZ" sz="1200" b="1" dirty="0" smtClean="0"/>
              <a:t>Hráči sedí v kruhu a drží </a:t>
            </a:r>
            <a:r>
              <a:rPr lang="cs-CZ" sz="1200" b="1" dirty="0" smtClean="0"/>
              <a:t>v</a:t>
            </a:r>
            <a:r>
              <a:rPr lang="cs-CZ" sz="1200" b="1" dirty="0" smtClean="0"/>
              <a:t> ruce </a:t>
            </a:r>
            <a:r>
              <a:rPr lang="cs-CZ" sz="1200" b="1" dirty="0" smtClean="0"/>
              <a:t> </a:t>
            </a:r>
            <a:r>
              <a:rPr lang="cs-CZ" sz="1200" b="1" dirty="0" smtClean="0"/>
              <a:t>provázek </a:t>
            </a:r>
            <a:r>
              <a:rPr lang="cs-CZ" sz="1200" b="1" dirty="0" smtClean="0"/>
              <a:t>s</a:t>
            </a:r>
          </a:p>
          <a:p>
            <a:pPr>
              <a:buNone/>
            </a:pPr>
            <a:r>
              <a:rPr lang="cs-CZ" sz="1200" b="1" dirty="0" smtClean="0"/>
              <a:t>přivázaným</a:t>
            </a:r>
            <a:r>
              <a:rPr lang="cs-CZ" sz="1200" b="1" dirty="0" smtClean="0"/>
              <a:t> </a:t>
            </a:r>
            <a:r>
              <a:rPr lang="cs-CZ" sz="1200" b="1" dirty="0" smtClean="0"/>
              <a:t>korálkem.</a:t>
            </a:r>
          </a:p>
          <a:p>
            <a:pPr>
              <a:buNone/>
            </a:pPr>
            <a:r>
              <a:rPr lang="cs-CZ" sz="1200" b="1" dirty="0" smtClean="0"/>
              <a:t>Všechny korálky leží ve středu kruhu.Učitel</a:t>
            </a:r>
          </a:p>
          <a:p>
            <a:pPr>
              <a:buNone/>
            </a:pPr>
            <a:r>
              <a:rPr lang="cs-CZ" sz="1200" b="1" dirty="0" smtClean="0"/>
              <a:t>předříkává příklady s výsledky. Pokud je</a:t>
            </a:r>
          </a:p>
          <a:p>
            <a:pPr>
              <a:buNone/>
            </a:pPr>
            <a:r>
              <a:rPr lang="cs-CZ" sz="1200" b="1" dirty="0" smtClean="0"/>
              <a:t>výsledek příkladu správný,korálek zůstává </a:t>
            </a:r>
          </a:p>
          <a:p>
            <a:pPr>
              <a:buNone/>
            </a:pPr>
            <a:r>
              <a:rPr lang="cs-CZ" sz="1200" b="1" dirty="0" smtClean="0"/>
              <a:t>ve středu kruhu a nesmí se pohnout. Při</a:t>
            </a:r>
          </a:p>
          <a:p>
            <a:pPr>
              <a:buNone/>
            </a:pPr>
            <a:r>
              <a:rPr lang="cs-CZ" sz="1200" b="1" dirty="0" smtClean="0"/>
              <a:t>špatném výsledku se snaží žáci korálky rychle   </a:t>
            </a:r>
          </a:p>
          <a:p>
            <a:pPr>
              <a:buNone/>
            </a:pPr>
            <a:r>
              <a:rPr lang="cs-CZ" sz="1200" b="1" dirty="0" smtClean="0"/>
              <a:t>p</a:t>
            </a:r>
            <a:r>
              <a:rPr lang="cs-CZ" sz="1200" b="1" dirty="0" smtClean="0"/>
              <a:t>řitáhnout k sobě</a:t>
            </a:r>
            <a:r>
              <a:rPr lang="cs-CZ" sz="1200" b="1" dirty="0" smtClean="0"/>
              <a:t>, </a:t>
            </a:r>
            <a:r>
              <a:rPr lang="cs-CZ" sz="1200" b="1" dirty="0" smtClean="0"/>
              <a:t>protože </a:t>
            </a:r>
            <a:r>
              <a:rPr lang="cs-CZ" sz="1200" b="1" dirty="0" smtClean="0"/>
              <a:t>učitel přiklopí</a:t>
            </a:r>
          </a:p>
          <a:p>
            <a:pPr>
              <a:buNone/>
            </a:pPr>
            <a:r>
              <a:rPr lang="cs-CZ" sz="1200" b="1" dirty="0" smtClean="0"/>
              <a:t>p</a:t>
            </a:r>
            <a:r>
              <a:rPr lang="cs-CZ" sz="1200" b="1" dirty="0" smtClean="0"/>
              <a:t>omalé korálky </a:t>
            </a:r>
            <a:r>
              <a:rPr lang="cs-CZ" sz="1200" b="1" dirty="0" smtClean="0"/>
              <a:t>nádobou. Koho </a:t>
            </a:r>
            <a:r>
              <a:rPr lang="cs-CZ" sz="1200" b="1" dirty="0" smtClean="0"/>
              <a:t>chytí,</a:t>
            </a:r>
          </a:p>
          <a:p>
            <a:pPr>
              <a:buNone/>
            </a:pPr>
            <a:r>
              <a:rPr lang="cs-CZ" sz="1200" b="1" dirty="0" smtClean="0"/>
              <a:t>nepokračuje ve hře.</a:t>
            </a:r>
            <a:endParaRPr lang="cs-CZ" sz="1200" b="1" dirty="0" smtClean="0"/>
          </a:p>
        </p:txBody>
      </p:sp>
      <p:pic>
        <p:nvPicPr>
          <p:cNvPr id="8" name="Obrázek 7" descr="P1070555.JPG"/>
          <p:cNvPicPr>
            <a:picLocks noChangeAspect="1"/>
          </p:cNvPicPr>
          <p:nvPr/>
        </p:nvPicPr>
        <p:blipFill>
          <a:blip r:embed="rId2" cstate="print"/>
          <a:srcRect l="4255"/>
          <a:stretch>
            <a:fillRect/>
          </a:stretch>
        </p:blipFill>
        <p:spPr>
          <a:xfrm>
            <a:off x="1043608" y="4365104"/>
            <a:ext cx="2535399" cy="200689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5364088" y="3933056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+ 5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24601" y="43014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444208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96608" y="43014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901408" y="46062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36296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300192" y="4005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12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08304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20272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04248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236296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48264" y="566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516216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084168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724128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436096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436096" y="458112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96136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5.Číslo nás probudí</a:t>
            </a:r>
            <a:b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Učitel se s dětmi domluví na čísle. Pak si hráči položí hlavu na lavici a spí. Učitel nahlas zadává příklady, žáci v duchu 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počítají. jestliže 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jim vyjde domluvené číslo, probudí se, zvednou hlavu.</a:t>
            </a: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136904" cy="51125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6.Přeskakovaná             7.Telefonní ústředna                </a:t>
            </a:r>
          </a:p>
          <a:p>
            <a:pPr>
              <a:buNone/>
            </a:pPr>
            <a:r>
              <a:rPr lang="cs-CZ" sz="1600" dirty="0" smtClean="0"/>
              <a:t>Na zemi leží karty s příklady.                     Žákům, kteří představují telefonní</a:t>
            </a:r>
          </a:p>
          <a:p>
            <a:pPr>
              <a:buNone/>
            </a:pPr>
            <a:r>
              <a:rPr lang="cs-CZ" sz="1600" dirty="0" smtClean="0"/>
              <a:t>Mezi nimi jsou mezery.                              stanice, rozdáme karty s čísly od 0 do </a:t>
            </a:r>
            <a:r>
              <a:rPr lang="cs-CZ" sz="1600" dirty="0" smtClean="0"/>
              <a:t>20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dirty="0" smtClean="0"/>
              <a:t>Nejprve nastoupí chlapci,                          Ostatní jsou zaměstnanci ústředny, </a:t>
            </a:r>
          </a:p>
          <a:p>
            <a:pPr>
              <a:buNone/>
            </a:pPr>
            <a:r>
              <a:rPr lang="cs-CZ" sz="1600" dirty="0" smtClean="0"/>
              <a:t>překračují karty a počítají                         kontrolují zapojení stanic.Začne učitelka: </a:t>
            </a:r>
          </a:p>
          <a:p>
            <a:pPr>
              <a:buNone/>
            </a:pPr>
            <a:r>
              <a:rPr lang="cs-CZ" sz="1600" dirty="0" smtClean="0"/>
              <a:t>příklady na kartě. Učitel                            Zde číslo 5, volám číslo 3 krát větší.</a:t>
            </a:r>
          </a:p>
          <a:p>
            <a:pPr>
              <a:buNone/>
            </a:pPr>
            <a:r>
              <a:rPr lang="cs-CZ" sz="1600" dirty="0" smtClean="0"/>
              <a:t>měří čas. Pro družstvo dívek                       Všichni počítají. Ozve se žák, který </a:t>
            </a:r>
          </a:p>
          <a:p>
            <a:pPr>
              <a:buNone/>
            </a:pPr>
            <a:r>
              <a:rPr lang="cs-CZ" sz="1600" dirty="0" smtClean="0"/>
              <a:t>učitel připraví jiné příklady.                       drží kartu s příslušným výsledkem.</a:t>
            </a:r>
          </a:p>
          <a:p>
            <a:pPr>
              <a:buNone/>
            </a:pPr>
            <a:r>
              <a:rPr lang="cs-CZ" sz="1600" dirty="0" smtClean="0"/>
              <a:t>Kdo rychleji?                                              Neozve-li se např. než napočítá uč.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do tří , dotyčný žák získá trestný bod.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Totéž platí při nesprávném výsledku. 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Vyhrává ten, který má nejméně</a:t>
            </a:r>
          </a:p>
          <a:p>
            <a:pPr>
              <a:buNone/>
            </a:pPr>
            <a:r>
              <a:rPr lang="cs-CZ" sz="1600" dirty="0" smtClean="0"/>
              <a:t>                                                                 trestných bodů.</a:t>
            </a:r>
          </a:p>
          <a:p>
            <a:pPr>
              <a:buNone/>
            </a:pPr>
            <a:r>
              <a:rPr lang="cs-CZ" sz="1600" b="1" dirty="0" smtClean="0"/>
              <a:t>                                               </a:t>
            </a:r>
            <a:endParaRPr lang="cs-CZ" sz="1600" b="1" dirty="0" smtClean="0"/>
          </a:p>
          <a:p>
            <a:pPr>
              <a:buNone/>
            </a:pPr>
            <a:r>
              <a:rPr lang="cs-CZ" sz="1600" dirty="0" smtClean="0"/>
              <a:t> </a:t>
            </a:r>
            <a:r>
              <a:rPr lang="cs-CZ" sz="1600" dirty="0" smtClean="0"/>
              <a:t>                                               </a:t>
            </a:r>
            <a:r>
              <a:rPr lang="cs-CZ" sz="1600" dirty="0" smtClean="0"/>
              <a:t>Žáci mohou </a:t>
            </a:r>
            <a:r>
              <a:rPr lang="cs-CZ" sz="1600" dirty="0" smtClean="0"/>
              <a:t>soutěžit </a:t>
            </a:r>
            <a:r>
              <a:rPr lang="cs-CZ" sz="1600" dirty="0" smtClean="0"/>
              <a:t> i </a:t>
            </a:r>
            <a:r>
              <a:rPr lang="cs-CZ" sz="1600" dirty="0" smtClean="0"/>
              <a:t>ve dvojicích proti sobě.                               </a:t>
            </a:r>
            <a:endParaRPr lang="cs-CZ" sz="1600" dirty="0"/>
          </a:p>
        </p:txBody>
      </p:sp>
      <p:pic>
        <p:nvPicPr>
          <p:cNvPr id="5" name="Zástupný symbol pro obsah 4" descr="P10705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25144"/>
            <a:ext cx="2656979" cy="1992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280920" cy="12367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. Matematičtí 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vzpěrači</a:t>
            </a:r>
            <a:b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Učitel přichystá kartičky s příklady různé obtížnosti – pro super těžkou váhu, těžkou váhu a lehkou váhu. Žáci soutěží, které družstvo vzepře největší hmotnost. Děti rozdělíme do homogenních skupin. 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2448" cy="4925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smtClean="0"/>
              <a:t> 9</a:t>
            </a:r>
            <a:r>
              <a:rPr lang="cs-CZ" sz="1600" b="1" dirty="0" smtClean="0"/>
              <a:t>. Za </a:t>
            </a:r>
            <a:r>
              <a:rPr lang="cs-CZ" sz="1600" b="1" dirty="0" smtClean="0"/>
              <a:t>desaterými dveřmi 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Obrázek je ukryt za desaterými dveřmi.</a:t>
            </a:r>
          </a:p>
          <a:p>
            <a:pPr>
              <a:buNone/>
            </a:pPr>
            <a:r>
              <a:rPr lang="cs-CZ" sz="1600" dirty="0" smtClean="0"/>
              <a:t>Získá ho ten, kdo otevře všechny dveře.</a:t>
            </a:r>
          </a:p>
          <a:p>
            <a:pPr>
              <a:buNone/>
            </a:pPr>
            <a:r>
              <a:rPr lang="cs-CZ" sz="1600" dirty="0" smtClean="0"/>
              <a:t>To znamená, že vypočítá správně všechny</a:t>
            </a:r>
          </a:p>
          <a:p>
            <a:pPr>
              <a:buNone/>
            </a:pPr>
            <a:r>
              <a:rPr lang="cs-CZ" sz="1600" dirty="0" smtClean="0"/>
              <a:t>příklady, které drží deset žáků. Obtížnost</a:t>
            </a:r>
          </a:p>
          <a:p>
            <a:pPr>
              <a:buNone/>
            </a:pPr>
            <a:r>
              <a:rPr lang="cs-CZ" sz="1600" dirty="0" smtClean="0"/>
              <a:t>příkladů lze upravovat. </a:t>
            </a:r>
          </a:p>
          <a:p>
            <a:pPr>
              <a:buNone/>
            </a:pPr>
            <a:r>
              <a:rPr lang="cs-CZ" sz="1600" dirty="0" smtClean="0"/>
              <a:t> </a:t>
            </a:r>
          </a:p>
          <a:p>
            <a:pPr>
              <a:buNone/>
            </a:pP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960440" cy="4925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10</a:t>
            </a:r>
            <a:r>
              <a:rPr lang="cs-CZ" sz="1800" dirty="0" smtClean="0"/>
              <a:t>. Matematický </a:t>
            </a:r>
            <a:r>
              <a:rPr lang="cs-CZ" sz="1800" dirty="0" smtClean="0"/>
              <a:t>rybolov</a:t>
            </a:r>
          </a:p>
          <a:p>
            <a:pPr>
              <a:buNone/>
            </a:pPr>
            <a:r>
              <a:rPr lang="cs-CZ" sz="1600" dirty="0" smtClean="0"/>
              <a:t>Učitel připraví jednoduché modely ryb a</a:t>
            </a:r>
          </a:p>
          <a:p>
            <a:pPr>
              <a:buNone/>
            </a:pPr>
            <a:r>
              <a:rPr lang="cs-CZ" sz="1600" dirty="0" smtClean="0"/>
              <a:t>model udice (magnet na šňůrce).Příklady</a:t>
            </a:r>
          </a:p>
          <a:p>
            <a:pPr>
              <a:buNone/>
            </a:pPr>
            <a:r>
              <a:rPr lang="cs-CZ" sz="1600" dirty="0" smtClean="0"/>
              <a:t>na kartičce připevní pomocí</a:t>
            </a:r>
          </a:p>
          <a:p>
            <a:pPr>
              <a:buNone/>
            </a:pPr>
            <a:r>
              <a:rPr lang="cs-CZ" sz="1600" dirty="0" smtClean="0"/>
              <a:t>kancelářských sponek na ryby. Žák ryby</a:t>
            </a:r>
          </a:p>
          <a:p>
            <a:pPr>
              <a:buNone/>
            </a:pPr>
            <a:r>
              <a:rPr lang="cs-CZ" sz="1600" dirty="0" smtClean="0"/>
              <a:t>loví a počítá příklady.</a:t>
            </a:r>
            <a:endParaRPr lang="cs-CZ" sz="1600" dirty="0"/>
          </a:p>
        </p:txBody>
      </p:sp>
      <p:pic>
        <p:nvPicPr>
          <p:cNvPr id="6" name="Obrázek 5" descr="P107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2987824" cy="2312876"/>
          </a:xfrm>
          <a:prstGeom prst="rect">
            <a:avLst/>
          </a:prstGeom>
        </p:spPr>
      </p:pic>
      <p:pic>
        <p:nvPicPr>
          <p:cNvPr id="7" name="Obrázek 6" descr="P1070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520440" cy="61206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11. Šipky </a:t>
            </a:r>
          </a:p>
          <a:p>
            <a:pPr>
              <a:buNone/>
            </a:pPr>
            <a:r>
              <a:rPr lang="cs-CZ" sz="1600" i="1" dirty="0" smtClean="0"/>
              <a:t>Na nástěnce z polystyrenu jsou</a:t>
            </a:r>
          </a:p>
          <a:p>
            <a:pPr>
              <a:buNone/>
            </a:pPr>
            <a:r>
              <a:rPr lang="cs-CZ" sz="1600" i="1" dirty="0" smtClean="0"/>
              <a:t>nakresleny planety sluneční</a:t>
            </a:r>
          </a:p>
          <a:p>
            <a:pPr>
              <a:buNone/>
            </a:pPr>
            <a:r>
              <a:rPr lang="cs-CZ" sz="1600" i="1" dirty="0" smtClean="0"/>
              <a:t>soustavy</a:t>
            </a:r>
            <a:r>
              <a:rPr lang="cs-CZ" sz="1600" i="1" dirty="0" smtClean="0"/>
              <a:t>. Jednotlivé </a:t>
            </a:r>
            <a:r>
              <a:rPr lang="cs-CZ" sz="1600" i="1" dirty="0" smtClean="0"/>
              <a:t>planety</a:t>
            </a:r>
          </a:p>
          <a:p>
            <a:pPr>
              <a:buNone/>
            </a:pPr>
            <a:r>
              <a:rPr lang="cs-CZ" sz="1600" i="1" dirty="0" smtClean="0"/>
              <a:t>jsou očíslovány. Učitel žákovi</a:t>
            </a:r>
          </a:p>
          <a:p>
            <a:pPr>
              <a:buNone/>
            </a:pPr>
            <a:r>
              <a:rPr lang="cs-CZ" sz="1600" i="1" dirty="0" smtClean="0"/>
              <a:t>zadá </a:t>
            </a:r>
            <a:r>
              <a:rPr lang="cs-CZ" sz="1600" i="1" dirty="0" smtClean="0"/>
              <a:t>příklad.</a:t>
            </a:r>
          </a:p>
          <a:p>
            <a:pPr>
              <a:buNone/>
            </a:pPr>
            <a:r>
              <a:rPr lang="cs-CZ" sz="1600" i="1" dirty="0" smtClean="0"/>
              <a:t>Když </a:t>
            </a:r>
            <a:r>
              <a:rPr lang="cs-CZ" sz="1600" i="1" dirty="0" smtClean="0"/>
              <a:t>jej žák správně</a:t>
            </a:r>
          </a:p>
          <a:p>
            <a:pPr>
              <a:buNone/>
            </a:pPr>
            <a:r>
              <a:rPr lang="cs-CZ" sz="1600" i="1" dirty="0" smtClean="0"/>
              <a:t>vypočítá</a:t>
            </a:r>
            <a:r>
              <a:rPr lang="cs-CZ" sz="1600" i="1" dirty="0" smtClean="0"/>
              <a:t>, snaží </a:t>
            </a:r>
            <a:r>
              <a:rPr lang="cs-CZ" sz="1600" i="1" dirty="0" smtClean="0"/>
              <a:t>se šipkou</a:t>
            </a:r>
          </a:p>
          <a:p>
            <a:pPr>
              <a:buNone/>
            </a:pPr>
            <a:r>
              <a:rPr lang="cs-CZ" sz="1600" i="1" dirty="0" smtClean="0"/>
              <a:t>zasáhnout nejvyšší číslo</a:t>
            </a:r>
            <a:r>
              <a:rPr lang="cs-CZ" sz="1600" i="1" dirty="0" smtClean="0"/>
              <a:t>. Kdo</a:t>
            </a:r>
          </a:p>
          <a:p>
            <a:pPr>
              <a:buNone/>
            </a:pPr>
            <a:r>
              <a:rPr lang="cs-CZ" sz="1600" i="1" dirty="0" smtClean="0"/>
              <a:t>zasáhne planetu s nejvyšším číslem,</a:t>
            </a:r>
          </a:p>
          <a:p>
            <a:pPr>
              <a:buNone/>
            </a:pPr>
            <a:r>
              <a:rPr lang="cs-CZ" sz="1600" i="1" dirty="0" smtClean="0"/>
              <a:t>vyhrává.</a:t>
            </a:r>
            <a:endParaRPr lang="cs-CZ" sz="1600" i="1" dirty="0" smtClean="0"/>
          </a:p>
          <a:p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476672"/>
            <a:ext cx="4569656" cy="61206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12. Utajené slovo</a:t>
            </a:r>
          </a:p>
          <a:p>
            <a:pPr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r>
              <a:rPr lang="cs-CZ" dirty="0" smtClean="0"/>
              <a:t>  1     2     3    4      5     6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   7-5=         N   2+4=</a:t>
            </a:r>
          </a:p>
          <a:p>
            <a:pPr>
              <a:buNone/>
            </a:pPr>
            <a:r>
              <a:rPr lang="cs-CZ" dirty="0" smtClean="0"/>
              <a:t>A   3+2=         O   6-3=</a:t>
            </a:r>
          </a:p>
          <a:p>
            <a:pPr>
              <a:buNone/>
            </a:pPr>
            <a:r>
              <a:rPr lang="cs-CZ" dirty="0" smtClean="0"/>
              <a:t>C    6-2=         K   7-6=</a:t>
            </a:r>
            <a:endParaRPr lang="cs-CZ" dirty="0"/>
          </a:p>
        </p:txBody>
      </p:sp>
      <p:pic>
        <p:nvPicPr>
          <p:cNvPr id="5" name="Obrázek 4" descr="P1070557.JPG"/>
          <p:cNvPicPr>
            <a:picLocks noChangeAspect="1"/>
          </p:cNvPicPr>
          <p:nvPr/>
        </p:nvPicPr>
        <p:blipFill>
          <a:blip r:embed="rId2" cstate="print"/>
          <a:srcRect r="12280"/>
          <a:stretch>
            <a:fillRect/>
          </a:stretch>
        </p:blipFill>
        <p:spPr>
          <a:xfrm>
            <a:off x="683568" y="4293096"/>
            <a:ext cx="2592288" cy="2216389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355976" y="2492896"/>
          <a:ext cx="42484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7326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13.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Matematika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  gymnastikou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1869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  </a:t>
            </a:r>
            <a:r>
              <a:rPr lang="cs-CZ" sz="2000" dirty="0" smtClean="0"/>
              <a:t> </a:t>
            </a:r>
            <a:r>
              <a:rPr lang="cs-CZ" sz="2000" dirty="0" smtClean="0"/>
              <a:t>Židle ve třídě jsou sestaveny do kruhu, na nich sedí děti a mají po řadě přidělena čísla na kartičkách. Učitel pak říká čísla a žák, který má toto číslo přidělené vyskočí, postaví se na špičky, vzpaží, ukáže všem svou kartičku.</a:t>
            </a:r>
          </a:p>
          <a:p>
            <a:pPr marL="514350" indent="-514350">
              <a:buAutoNum type="alphaLcParenR"/>
            </a:pPr>
            <a:r>
              <a:rPr lang="cs-CZ" sz="2000" dirty="0" smtClean="0"/>
              <a:t>Učitel zadá číslo nějakým početním výkonem (3 + 4).</a:t>
            </a:r>
          </a:p>
          <a:p>
            <a:pPr marL="514350" indent="-514350">
              <a:buAutoNum type="alphaLcParenR"/>
            </a:pPr>
            <a:r>
              <a:rPr lang="cs-CZ" sz="2000" dirty="0" smtClean="0"/>
              <a:t>Vyskočí všichni, kteří mají kartičku s násobkem udaného čísla.</a:t>
            </a:r>
          </a:p>
          <a:p>
            <a:pPr marL="514350" indent="-514350">
              <a:buAutoNum type="alphaLcParenR"/>
            </a:pPr>
            <a:r>
              <a:rPr lang="cs-CZ" sz="2000" dirty="0" smtClean="0"/>
              <a:t>Žák, jehož přidělené číslo bylo vysloveno, musí udělat dřep.</a:t>
            </a:r>
            <a:endParaRPr lang="cs-CZ" sz="2000" dirty="0"/>
          </a:p>
        </p:txBody>
      </p:sp>
      <p:pic>
        <p:nvPicPr>
          <p:cNvPr id="1026" name="Picture 2" descr="C:\Documents and Settings\Jana\Local Settings\Temporary Internet Files\Content.IE5\U6O6FOY1\MC9004361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1857375" cy="16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  <a:solidFill>
            <a:srgbClr val="FFFF00"/>
          </a:solidFill>
        </p:spPr>
        <p:txBody>
          <a:bodyPr/>
          <a:lstStyle/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14.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            Dvě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sobě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9416"/>
            <a:ext cx="8712968" cy="48463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   Pomůcky: Sada karet s čísly do 20</a:t>
            </a:r>
          </a:p>
          <a:p>
            <a:pPr>
              <a:buNone/>
            </a:pPr>
            <a:r>
              <a:rPr lang="cs-CZ" sz="2800" dirty="0" smtClean="0"/>
              <a:t>   Žáci hrají ve dvojicích. Učitel vyjmenuje karty, které si vyberou ze sady. Např. volí karty s čísly: </a:t>
            </a:r>
          </a:p>
          <a:p>
            <a:pPr>
              <a:buNone/>
            </a:pPr>
            <a:r>
              <a:rPr lang="cs-CZ" sz="2800" dirty="0" smtClean="0"/>
              <a:t>   9, 2, 6, 15, 11, 3, 12, 5, 14, 8. Úkolem hráčů je sestavit vždy dvě k sobě tak, aby součet čísel na nich uvedených byl roven zadanému číslu, </a:t>
            </a:r>
          </a:p>
          <a:p>
            <a:pPr>
              <a:buNone/>
            </a:pPr>
            <a:r>
              <a:rPr lang="cs-CZ" sz="2800" dirty="0" smtClean="0"/>
              <a:t>   </a:t>
            </a:r>
            <a:r>
              <a:rPr lang="cs-CZ" sz="2800" dirty="0" smtClean="0"/>
              <a:t>například </a:t>
            </a:r>
            <a:r>
              <a:rPr lang="cs-CZ" sz="2800" dirty="0" smtClean="0"/>
              <a:t>17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971600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07704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9872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355976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56176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164288" y="4941168"/>
            <a:ext cx="7200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5886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15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Únik z obklíčení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    Žákům rozdáme karty s čísly 0 – 20. Ti, co obdrželi karty jsou zajatci, obklíčili je nepřátelé. Z obklíčení se mohou dostat jen tehdy, splní-li zadaný úkol. Spočívá v tom, že k číslu na své kartě najdou další číslo a mezi ně vloží takový početní výkon, aby výsledek sestaveného příkladu bylo některé z čísel uvedených na schématu.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200" dirty="0" smtClean="0"/>
              <a:t>Žák, který má kartu s číslem</a:t>
            </a:r>
          </a:p>
          <a:p>
            <a:pPr>
              <a:buNone/>
            </a:pPr>
            <a:r>
              <a:rPr lang="cs-CZ" sz="1200" dirty="0" smtClean="0"/>
              <a:t>11, se může vysvobodit</a:t>
            </a:r>
          </a:p>
          <a:p>
            <a:pPr>
              <a:buNone/>
            </a:pPr>
            <a:r>
              <a:rPr lang="cs-CZ" sz="1200" dirty="0" smtClean="0"/>
              <a:t>např.: 11 – 8 = 3</a:t>
            </a:r>
          </a:p>
          <a:p>
            <a:pPr>
              <a:buNone/>
            </a:pPr>
            <a:r>
              <a:rPr lang="cs-CZ" sz="1200" dirty="0" smtClean="0"/>
              <a:t>          11 + 9 = 20</a:t>
            </a:r>
          </a:p>
        </p:txBody>
      </p:sp>
      <p:sp>
        <p:nvSpPr>
          <p:cNvPr id="4" name="Sedmiúhelník 3"/>
          <p:cNvSpPr/>
          <p:nvPr/>
        </p:nvSpPr>
        <p:spPr>
          <a:xfrm>
            <a:off x="1691680" y="414908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5" name="Sedmiúhelník 4"/>
          <p:cNvSpPr/>
          <p:nvPr/>
        </p:nvSpPr>
        <p:spPr>
          <a:xfrm>
            <a:off x="2771800" y="4077072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edmiúhelník 5"/>
          <p:cNvSpPr/>
          <p:nvPr/>
        </p:nvSpPr>
        <p:spPr>
          <a:xfrm>
            <a:off x="2555776" y="2636912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7" name="Sedmiúhelník 6"/>
          <p:cNvSpPr/>
          <p:nvPr/>
        </p:nvSpPr>
        <p:spPr>
          <a:xfrm>
            <a:off x="3203848" y="342900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edmiúhelník 7"/>
          <p:cNvSpPr/>
          <p:nvPr/>
        </p:nvSpPr>
        <p:spPr>
          <a:xfrm>
            <a:off x="2267744" y="5373216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9" name="Sedmiúhelník 8"/>
          <p:cNvSpPr/>
          <p:nvPr/>
        </p:nvSpPr>
        <p:spPr>
          <a:xfrm>
            <a:off x="3131840" y="4797152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Sedmiúhelník 9"/>
          <p:cNvSpPr/>
          <p:nvPr/>
        </p:nvSpPr>
        <p:spPr>
          <a:xfrm>
            <a:off x="5508104" y="5517232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1" name="Sedmiúhelník 10"/>
          <p:cNvSpPr/>
          <p:nvPr/>
        </p:nvSpPr>
        <p:spPr>
          <a:xfrm>
            <a:off x="6156176" y="414908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2" name="Sedmiúhelník 11"/>
          <p:cNvSpPr/>
          <p:nvPr/>
        </p:nvSpPr>
        <p:spPr>
          <a:xfrm>
            <a:off x="5508104" y="2780928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13" name="Sedmiúhelník 12"/>
          <p:cNvSpPr/>
          <p:nvPr/>
        </p:nvSpPr>
        <p:spPr>
          <a:xfrm>
            <a:off x="4788024" y="4797152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edmiúhelník 13"/>
          <p:cNvSpPr/>
          <p:nvPr/>
        </p:nvSpPr>
        <p:spPr>
          <a:xfrm>
            <a:off x="4716016" y="342900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edmiúhelník 14"/>
          <p:cNvSpPr/>
          <p:nvPr/>
        </p:nvSpPr>
        <p:spPr>
          <a:xfrm>
            <a:off x="5076056" y="414908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edmiúhelník 15"/>
          <p:cNvSpPr/>
          <p:nvPr/>
        </p:nvSpPr>
        <p:spPr>
          <a:xfrm>
            <a:off x="3995936" y="5085184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edmiúhelník 16"/>
          <p:cNvSpPr/>
          <p:nvPr/>
        </p:nvSpPr>
        <p:spPr>
          <a:xfrm>
            <a:off x="3995936" y="3212976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edmiúhelník 17"/>
          <p:cNvSpPr/>
          <p:nvPr/>
        </p:nvSpPr>
        <p:spPr>
          <a:xfrm>
            <a:off x="3995936" y="2348880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9" name="Sedmiúhelník 18"/>
          <p:cNvSpPr/>
          <p:nvPr/>
        </p:nvSpPr>
        <p:spPr>
          <a:xfrm>
            <a:off x="4067944" y="6021288"/>
            <a:ext cx="770384" cy="69837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cxnSp>
        <p:nvCxnSpPr>
          <p:cNvPr id="23" name="Přímá spojovací šipka 22"/>
          <p:cNvCxnSpPr>
            <a:stCxn id="6" idx="2"/>
          </p:cNvCxnSpPr>
          <p:nvPr/>
        </p:nvCxnSpPr>
        <p:spPr>
          <a:xfrm flipH="1" flipV="1">
            <a:off x="2987824" y="3140968"/>
            <a:ext cx="124570" cy="19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7" idx="5"/>
            <a:endCxn id="6" idx="2"/>
          </p:cNvCxnSpPr>
          <p:nvPr/>
        </p:nvCxnSpPr>
        <p:spPr>
          <a:xfrm flipH="1" flipV="1">
            <a:off x="3112394" y="3335292"/>
            <a:ext cx="167746" cy="232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7" idx="6"/>
          </p:cNvCxnSpPr>
          <p:nvPr/>
        </p:nvCxnSpPr>
        <p:spPr>
          <a:xfrm flipH="1" flipV="1">
            <a:off x="4355976" y="2996952"/>
            <a:ext cx="25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14" idx="0"/>
          </p:cNvCxnSpPr>
          <p:nvPr/>
        </p:nvCxnSpPr>
        <p:spPr>
          <a:xfrm flipV="1">
            <a:off x="5410108" y="3356992"/>
            <a:ext cx="242012" cy="210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15" idx="1"/>
            <a:endCxn id="11" idx="4"/>
          </p:cNvCxnSpPr>
          <p:nvPr/>
        </p:nvCxnSpPr>
        <p:spPr>
          <a:xfrm>
            <a:off x="5846442" y="4598210"/>
            <a:ext cx="3097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5436096" y="537321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endCxn id="19" idx="6"/>
          </p:cNvCxnSpPr>
          <p:nvPr/>
        </p:nvCxnSpPr>
        <p:spPr>
          <a:xfrm>
            <a:off x="4355976" y="5805264"/>
            <a:ext cx="97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endCxn id="8" idx="0"/>
          </p:cNvCxnSpPr>
          <p:nvPr/>
        </p:nvCxnSpPr>
        <p:spPr>
          <a:xfrm flipH="1">
            <a:off x="2961836" y="5373216"/>
            <a:ext cx="242012" cy="138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5" idx="4"/>
            <a:endCxn id="4" idx="1"/>
          </p:cNvCxnSpPr>
          <p:nvPr/>
        </p:nvCxnSpPr>
        <p:spPr>
          <a:xfrm flipH="1">
            <a:off x="2462066" y="4526202"/>
            <a:ext cx="3097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Veselý obličej 41"/>
          <p:cNvSpPr/>
          <p:nvPr/>
        </p:nvSpPr>
        <p:spPr>
          <a:xfrm>
            <a:off x="4067944" y="4149080"/>
            <a:ext cx="626368" cy="6263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1306</Words>
  <Application>Microsoft Office PowerPoint</Application>
  <PresentationFormat>Předvádění na obrazovce (4:3)</PresentationFormat>
  <Paragraphs>248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 didahry  -  matematika</vt:lpstr>
      <vt:lpstr>  1.                                        Pavučina děti  sedí  v  kruhu  a  Učitel  zadává  dětem  příklady.  Jeden žák drží klubko v ruce. když  správně  vypočítá  příklad, pošle  klubíčko  kamarádovi. Konec vlny nesmí pustit z rukou. Děti  se  snaží  klubko  posílat  tak, aby  vznikla pavučina. Všichni  žáci  se  musí  během  hry  vystřídat .tato hra prohlubuje mezi dětmi přátelství, učí děti spolupracovat a vzájemně si pomáhat.</vt:lpstr>
      <vt:lpstr>               2.Zakázané číslo Děti počítají společně nahlas od 1 do 10 a nazpět od 10 do 1. Při vyslovení každého čísla tlesknou nebo ťuknou tužkou do stolu. Když číselnou řadu dobře zvládnou, určíme jedno číslo, které se nesmí vyslovit; místo něho tlesknou nebo klepnou. Kdo zakázané číslo řekne nebo zapomene tlesknout, vypadá ze hry. </vt:lpstr>
      <vt:lpstr>5.Číslo nás probudí Učitel se s dětmi domluví na čísle. Pak si hráči položí hlavu na lavici a spí. Učitel nahlas zadává příklady, žáci v duchu počítají. jestliže jim vyjde domluvené číslo, probudí se, zvednou hlavu.</vt:lpstr>
      <vt:lpstr>8. Matematičtí vzpěrači Učitel přichystá kartičky s příklady různé obtížnosti – pro super těžkou váhu, těžkou váhu a lehkou váhu. Žáci soutěží, které družstvo vzepře největší hmotnost. Děti rozdělíme do homogenních skupin. </vt:lpstr>
      <vt:lpstr>*</vt:lpstr>
      <vt:lpstr>13.  Matematika  s  gymnastikou</vt:lpstr>
      <vt:lpstr>14.                Dvě  k  sobě</vt:lpstr>
      <vt:lpstr>15. Únik z obklíčení</vt:lpstr>
      <vt:lpstr>16.  Magické čtverce</vt:lpstr>
      <vt:lpstr>17.                               Matematické loto</vt:lpstr>
      <vt:lpstr>18.             Matematický vetřelec</vt:lpstr>
      <vt:lpstr>19.                Štafetový běh</vt:lpstr>
      <vt:lpstr>20.                   domečky</vt:lpstr>
      <vt:lpstr>21.                   knížka</vt:lpstr>
      <vt:lpstr>Použitá   literatura: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Jana</cp:lastModifiedBy>
  <cp:revision>152</cp:revision>
  <dcterms:created xsi:type="dcterms:W3CDTF">2012-01-10T17:49:01Z</dcterms:created>
  <dcterms:modified xsi:type="dcterms:W3CDTF">2013-01-20T15:41:18Z</dcterms:modified>
</cp:coreProperties>
</file>